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903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216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79010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438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37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800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818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148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7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7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7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2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2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4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6E202-B606-4609-B914-27C9371A1F6D}" type="datetime1">
              <a:rPr lang="en-US" smtClean="0"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87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65446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44638" y="2460857"/>
            <a:ext cx="5856270" cy="1689705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ln>
                  <a:solidFill>
                    <a:schemeClr val="accent1">
                      <a:lumMod val="40000"/>
                      <a:lumOff val="60000"/>
                      <a:alpha val="1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SALARY SURVEY 2021- </a:t>
            </a:r>
            <a:r>
              <a:rPr lang="en-US" sz="2800" b="1" dirty="0">
                <a:ln>
                  <a:solidFill>
                    <a:schemeClr val="accent1">
                      <a:lumMod val="40000"/>
                      <a:lumOff val="60000"/>
                      <a:alpha val="1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Analysis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990260" y="5739515"/>
            <a:ext cx="1876392" cy="774700"/>
          </a:xfrm>
        </p:spPr>
        <p:txBody>
          <a:bodyPr anchor="t">
            <a:normAutofit fontScale="92500" lnSpcReduction="10000"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dirty="0">
                <a:latin typeface="Bell MT" panose="02020503060305020303" pitchFamily="18" charset="0"/>
              </a:rPr>
              <a:t>AJAY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dirty="0">
                <a:latin typeface="Bell MT" panose="02020503060305020303" pitchFamily="18" charset="0"/>
              </a:rPr>
              <a:t>Da&amp; Ds -march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CA6-83D4-0CBD-65A4-79A061D1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450" y="3112841"/>
            <a:ext cx="6165099" cy="1748321"/>
          </a:xfrm>
        </p:spPr>
        <p:txBody>
          <a:bodyPr>
            <a:normAutofit/>
          </a:bodyPr>
          <a:lstStyle/>
          <a:p>
            <a:r>
              <a:rPr lang="en-US" sz="6600" dirty="0"/>
              <a:t>Thank you !!!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DE6F3-70C6-FFBF-872C-7BC69A2B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025" y="2245928"/>
            <a:ext cx="4027773" cy="86691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200" u="sng" dirty="0"/>
              <a:t>Any questions </a:t>
            </a:r>
            <a:r>
              <a:rPr lang="en-US" sz="3200" dirty="0"/>
              <a:t>:</a:t>
            </a:r>
            <a:endParaRPr lang="en-IN" sz="3200" dirty="0"/>
          </a:p>
        </p:txBody>
      </p:sp>
      <p:pic>
        <p:nvPicPr>
          <p:cNvPr id="5" name="Graphic 4" descr="Questions RTL">
            <a:extLst>
              <a:ext uri="{FF2B5EF4-FFF2-40B4-BE49-F238E27FC236}">
                <a16:creationId xmlns:a16="http://schemas.microsoft.com/office/drawing/2014/main" id="{18F9C753-D7F6-D6D5-F0B2-D283E127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528" y="2245928"/>
            <a:ext cx="674973" cy="6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8AD-4FEF-961C-A2B6-9C1C68DF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71" y="609600"/>
            <a:ext cx="10353762" cy="970450"/>
          </a:xfrm>
        </p:spPr>
        <p:txBody>
          <a:bodyPr/>
          <a:lstStyle/>
          <a:p>
            <a:r>
              <a:rPr lang="en-US" dirty="0"/>
              <a:t>Project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5F41-1A7D-9F3F-ECEE-6960A007A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The purpose of the analysis:</a:t>
            </a:r>
          </a:p>
          <a:p>
            <a:endParaRPr lang="en-US" sz="2800" b="1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Understand salary trends across roles, education, gender, and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Help HR and professionals make informed decisions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Promote pay transparency and equity</a:t>
            </a:r>
          </a:p>
          <a:p>
            <a:endParaRPr lang="en-IN" dirty="0"/>
          </a:p>
        </p:txBody>
      </p:sp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951FBACC-ACF3-0907-38DA-D43CAFDD6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015" y="798357"/>
            <a:ext cx="638713" cy="6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B9C9-AB21-1A05-2773-6495455A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E1C4-9801-D482-E1F1-73F7351C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b="1" dirty="0"/>
              <a:t>Describes the dataset used:</a:t>
            </a:r>
          </a:p>
          <a:p>
            <a:pPr marL="36900" indent="0">
              <a:buNone/>
            </a:pPr>
            <a:endParaRPr lang="en-US" sz="2800" b="1" dirty="0"/>
          </a:p>
          <a:p>
            <a:r>
              <a:rPr lang="en-US" dirty="0"/>
              <a:t>28,084 records from a global salary survey</a:t>
            </a:r>
          </a:p>
          <a:p>
            <a:r>
              <a:rPr lang="en-US" dirty="0"/>
              <a:t>Key fields: Job Title, Salary, Country, Experience, Education, Gender, etc.</a:t>
            </a:r>
          </a:p>
          <a:p>
            <a:r>
              <a:rPr lang="en-US" dirty="0"/>
              <a:t>Notes that the data was cleaned and normalized</a:t>
            </a:r>
          </a:p>
          <a:p>
            <a:endParaRPr lang="en-IN" dirty="0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040DFD81-B5F6-37C3-F047-E2C73AC50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6567" y="749784"/>
            <a:ext cx="690081" cy="6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933653-6958-C7FD-64EC-9426F02B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A12B9-C58C-F7D8-D5A6-F4EAADACF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Outlines data preparation tasks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6F9EFAC-26B4-C8B5-B3B1-272042AC0A9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Removed null values and extreme outliers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Standardized salaries to USD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Created new metric: </a:t>
            </a:r>
            <a:r>
              <a:rPr lang="en-US" altLang="en-US" b="1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Total Compensation = Base Salary + Bonuses</a:t>
            </a:r>
            <a:endParaRPr lang="en-US" altLang="en-US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9A0DE1-60F1-6830-A138-C14054885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Cleaned data set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F7DA78-6243-0881-7691-93262A2092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4438" y="3074889"/>
            <a:ext cx="4895850" cy="2021084"/>
          </a:xfrm>
        </p:spPr>
      </p:pic>
      <p:pic>
        <p:nvPicPr>
          <p:cNvPr id="3" name="Graphic 2" descr="Eraser">
            <a:extLst>
              <a:ext uri="{FF2B5EF4-FFF2-40B4-BE49-F238E27FC236}">
                <a16:creationId xmlns:a16="http://schemas.microsoft.com/office/drawing/2014/main" id="{2F6251AB-75B3-9A1B-F64D-B71162E0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452" y="798815"/>
            <a:ext cx="628436" cy="6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2232-9416-23B3-AF44-EEDB22CE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7" y="523796"/>
            <a:ext cx="3706889" cy="625012"/>
          </a:xfrm>
        </p:spPr>
        <p:txBody>
          <a:bodyPr/>
          <a:lstStyle/>
          <a:p>
            <a:r>
              <a:rPr lang="en-IN" dirty="0">
                <a:effectLst/>
              </a:rPr>
              <a:t>Data Import into MySQL 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DB3EC3-7DF1-C531-908E-5555AC85F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512" b="40744"/>
          <a:stretch>
            <a:fillRect/>
          </a:stretch>
        </p:blipFill>
        <p:spPr>
          <a:xfrm>
            <a:off x="1104692" y="1485222"/>
            <a:ext cx="3706889" cy="1943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E34D6-1845-5ABE-1832-F1803E5EF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6263" y="3869059"/>
            <a:ext cx="4244761" cy="2222674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/>
              <a:t>Covers analysis done using Excel: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Salary averages by education, gender, job title, and experience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distributions and compensation segmentation</a:t>
            </a:r>
          </a:p>
          <a:p>
            <a:pPr algn="l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715C2-E68B-5F1C-48BC-9280BEAE7D88}"/>
              </a:ext>
            </a:extLst>
          </p:cNvPr>
          <p:cNvSpPr txBox="1"/>
          <p:nvPr/>
        </p:nvSpPr>
        <p:spPr>
          <a:xfrm>
            <a:off x="7745978" y="523796"/>
            <a:ext cx="347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outputs :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34E68F-387F-1160-B31F-20082A22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20" y="1284146"/>
            <a:ext cx="3381847" cy="237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7C6FB-3889-3691-FC8B-D41F26321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20" y="4070632"/>
            <a:ext cx="3633477" cy="1819529"/>
          </a:xfrm>
          <a:prstGeom prst="rect">
            <a:avLst/>
          </a:prstGeom>
        </p:spPr>
      </p:pic>
      <p:pic>
        <p:nvPicPr>
          <p:cNvPr id="5" name="Graphic 4" descr="Flowchart">
            <a:extLst>
              <a:ext uri="{FF2B5EF4-FFF2-40B4-BE49-F238E27FC236}">
                <a16:creationId xmlns:a16="http://schemas.microsoft.com/office/drawing/2014/main" id="{7B79B5B7-B404-C455-7FDC-9F30D7053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1" y="545535"/>
            <a:ext cx="618162" cy="6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DBB1-B4A1-584C-5875-5BD442D7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83" y="0"/>
            <a:ext cx="5572017" cy="883545"/>
          </a:xfrm>
        </p:spPr>
        <p:txBody>
          <a:bodyPr>
            <a:normAutofit/>
          </a:bodyPr>
          <a:lstStyle/>
          <a:p>
            <a:r>
              <a:rPr lang="en-US" sz="3200" dirty="0"/>
              <a:t>Pivot tables &amp; Charts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0EA1A2-756B-E886-958E-30806903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251" y="890377"/>
            <a:ext cx="4096702" cy="22672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6B399-4410-B165-6054-EA2EB2C2E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983" y="1099336"/>
            <a:ext cx="4582273" cy="3472664"/>
          </a:xfrm>
        </p:spPr>
        <p:txBody>
          <a:bodyPr/>
          <a:lstStyle/>
          <a:p>
            <a:pPr algn="l"/>
            <a:r>
              <a:rPr lang="en-US" sz="1800" b="1" dirty="0">
                <a:effectLst/>
              </a:rPr>
              <a:t>Purpose of PivotTables in This Project</a:t>
            </a:r>
          </a:p>
          <a:p>
            <a:pPr algn="l"/>
            <a:endParaRPr lang="en-US" sz="1800" b="1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Summarize large data into meaningful categories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Enable quick comparison between different variables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Support decision-making through visual insights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Act as the foundation for dashboards and charts</a:t>
            </a:r>
          </a:p>
          <a:p>
            <a:pPr algn="l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2ED3D-315B-4B36-6683-52C5CBFE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35" y="3819830"/>
            <a:ext cx="4096702" cy="2305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C22EF-2EBE-8FF7-45ED-DE319ED04F64}"/>
              </a:ext>
            </a:extLst>
          </p:cNvPr>
          <p:cNvSpPr txBox="1"/>
          <p:nvPr/>
        </p:nvSpPr>
        <p:spPr>
          <a:xfrm>
            <a:off x="380145" y="4972445"/>
            <a:ext cx="630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Charts were used to visually represent key insights from the PivotTables and analysis.</a:t>
            </a:r>
            <a:endParaRPr lang="en-IN" sz="1600" dirty="0"/>
          </a:p>
        </p:txBody>
      </p:sp>
      <p:pic>
        <p:nvPicPr>
          <p:cNvPr id="5" name="Graphic 4" descr="Teacher">
            <a:extLst>
              <a:ext uri="{FF2B5EF4-FFF2-40B4-BE49-F238E27FC236}">
                <a16:creationId xmlns:a16="http://schemas.microsoft.com/office/drawing/2014/main" id="{0D632D89-9A6D-32AC-EA92-2120DCF9A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06" y="280952"/>
            <a:ext cx="618162" cy="6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5ACE43-6C23-901C-0DDB-78711268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372" y="157537"/>
            <a:ext cx="8158286" cy="970450"/>
          </a:xfrm>
        </p:spPr>
        <p:txBody>
          <a:bodyPr/>
          <a:lstStyle/>
          <a:p>
            <a:r>
              <a:rPr lang="en-US" dirty="0"/>
              <a:t>Dashboard – over view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7E098-5DC5-9ED0-D35F-CD20D0D7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3838" y="1212352"/>
            <a:ext cx="11702265" cy="5488112"/>
          </a:xfrm>
          <a:prstGeom prst="rect">
            <a:avLst/>
          </a:prstGeom>
        </p:spPr>
      </p:pic>
      <p:pic>
        <p:nvPicPr>
          <p:cNvPr id="3" name="Graphic 2" descr="Presentation with bar chart RTL">
            <a:extLst>
              <a:ext uri="{FF2B5EF4-FFF2-40B4-BE49-F238E27FC236}">
                <a16:creationId xmlns:a16="http://schemas.microsoft.com/office/drawing/2014/main" id="{DAC7D3BB-85D2-06DD-F900-0C21968FA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262" y="220665"/>
            <a:ext cx="844194" cy="8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CE20-F79C-899D-1A6E-D1D7BB21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6167"/>
            <a:ext cx="10353762" cy="970450"/>
          </a:xfrm>
        </p:spPr>
        <p:txBody>
          <a:bodyPr/>
          <a:lstStyle/>
          <a:p>
            <a:r>
              <a:rPr lang="en-US" dirty="0"/>
              <a:t>Dashboard –over view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7C26A-C655-0F6B-03DA-317CC657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4" y="1076617"/>
            <a:ext cx="11537878" cy="5426926"/>
          </a:xfrm>
          <a:prstGeom prst="rect">
            <a:avLst/>
          </a:prstGeom>
        </p:spPr>
      </p:pic>
      <p:pic>
        <p:nvPicPr>
          <p:cNvPr id="5" name="Graphic 4" descr="Presentation with pie chart">
            <a:extLst>
              <a:ext uri="{FF2B5EF4-FFF2-40B4-BE49-F238E27FC236}">
                <a16:creationId xmlns:a16="http://schemas.microsoft.com/office/drawing/2014/main" id="{1F04D9F6-C376-02F6-78C3-2BE816539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0941" y="184707"/>
            <a:ext cx="813370" cy="8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3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4600DD-1431-0300-1CEA-A2EE42C5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: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C7351-B147-D815-601C-A02B8214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856" y="1937932"/>
            <a:ext cx="10479640" cy="3342985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US" sz="2100" b="1" dirty="0"/>
              <a:t>The salary survey data reveals clear trends related to compensation, education, gender, and industry. Some key takeaways:</a:t>
            </a:r>
          </a:p>
          <a:p>
            <a:endParaRPr lang="en-US" dirty="0"/>
          </a:p>
          <a:p>
            <a:r>
              <a:rPr lang="en-US" b="1" dirty="0"/>
              <a:t>Higher education levels</a:t>
            </a:r>
            <a:r>
              <a:rPr lang="en-US" dirty="0"/>
              <a:t> significantly boost earning potential</a:t>
            </a:r>
          </a:p>
          <a:p>
            <a:endParaRPr lang="en-US" dirty="0"/>
          </a:p>
          <a:p>
            <a:r>
              <a:rPr lang="en-US" b="1" dirty="0"/>
              <a:t>Gender pay inequality</a:t>
            </a:r>
            <a:r>
              <a:rPr lang="en-US" dirty="0"/>
              <a:t> persists across roles and industries</a:t>
            </a:r>
          </a:p>
          <a:p>
            <a:endParaRPr lang="en-US" dirty="0"/>
          </a:p>
          <a:p>
            <a:r>
              <a:rPr lang="en-US" b="1" dirty="0"/>
              <a:t>Remote work</a:t>
            </a:r>
            <a:r>
              <a:rPr lang="en-US" dirty="0"/>
              <a:t> is becoming normalized, with competitive compensation</a:t>
            </a:r>
          </a:p>
          <a:p>
            <a:endParaRPr lang="en-US" dirty="0"/>
          </a:p>
          <a:p>
            <a:r>
              <a:rPr lang="en-US" b="1" dirty="0"/>
              <a:t>Interactive dashboards</a:t>
            </a:r>
            <a:r>
              <a:rPr lang="en-US" dirty="0"/>
              <a:t> provide fast, real-time insights for HR teams</a:t>
            </a:r>
          </a:p>
          <a:p>
            <a:endParaRPr lang="en-IN" dirty="0"/>
          </a:p>
        </p:txBody>
      </p:sp>
      <p:pic>
        <p:nvPicPr>
          <p:cNvPr id="5" name="Graphic 4" descr="Target">
            <a:extLst>
              <a:ext uri="{FF2B5EF4-FFF2-40B4-BE49-F238E27FC236}">
                <a16:creationId xmlns:a16="http://schemas.microsoft.com/office/drawing/2014/main" id="{B6B67ABE-D768-529E-27C1-11881FCC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273" y="835258"/>
            <a:ext cx="792823" cy="6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266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Abadi</vt:lpstr>
      <vt:lpstr>Arial</vt:lpstr>
      <vt:lpstr>Bell MT</vt:lpstr>
      <vt:lpstr>Calisto MT</vt:lpstr>
      <vt:lpstr>Cooper Black</vt:lpstr>
      <vt:lpstr>Courier New</vt:lpstr>
      <vt:lpstr>Wingdings</vt:lpstr>
      <vt:lpstr>Wingdings 2</vt:lpstr>
      <vt:lpstr>Slate</vt:lpstr>
      <vt:lpstr>SALARY SURVEY 2021- Analysis   </vt:lpstr>
      <vt:lpstr>Project objective</vt:lpstr>
      <vt:lpstr>Dataset Overview</vt:lpstr>
      <vt:lpstr>Data Cleaning</vt:lpstr>
      <vt:lpstr>Data Import into MySQL :</vt:lpstr>
      <vt:lpstr>Pivot tables &amp; Charts</vt:lpstr>
      <vt:lpstr>Dashboard – over view</vt:lpstr>
      <vt:lpstr>Dashboard –over view</vt:lpstr>
      <vt:lpstr>Conclusion :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Rajasekar R</dc:creator>
  <cp:lastModifiedBy>Rajasekar R</cp:lastModifiedBy>
  <cp:revision>5</cp:revision>
  <dcterms:created xsi:type="dcterms:W3CDTF">2025-07-06T06:00:27Z</dcterms:created>
  <dcterms:modified xsi:type="dcterms:W3CDTF">2025-07-07T11:48:04Z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